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6"/>
  </p:handoutMasterIdLst>
  <p:sldIdLst>
    <p:sldId id="256" r:id="rId2"/>
    <p:sldId id="269" r:id="rId3"/>
    <p:sldId id="272" r:id="rId4"/>
    <p:sldId id="270" r:id="rId5"/>
    <p:sldId id="271" r:id="rId6"/>
    <p:sldId id="257" r:id="rId7"/>
    <p:sldId id="258" r:id="rId8"/>
    <p:sldId id="259" r:id="rId9"/>
    <p:sldId id="273" r:id="rId10"/>
    <p:sldId id="274" r:id="rId11"/>
    <p:sldId id="268" r:id="rId12"/>
    <p:sldId id="260" r:id="rId13"/>
    <p:sldId id="275" r:id="rId14"/>
    <p:sldId id="261" r:id="rId15"/>
  </p:sldIdLst>
  <p:sldSz cx="9144000" cy="6858000" type="screen4x3"/>
  <p:notesSz cx="6648450" cy="9850438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7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C2A364B7-65DC-4861-AE3F-A9209F2ACB10}" type="datetimeFigureOut">
              <a:rPr lang="en-US"/>
              <a:pPr>
                <a:defRPr/>
              </a:pPr>
              <a:t>7/6/2011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8A5B047A-68DE-4A0A-80F7-55DB675E5AB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34327-9A7B-4D14-930A-050D1523695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79D5EC-0DB0-4900-8093-46AE9EDDAF2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6BD5C-D54D-4FD3-91E4-5E74746B547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9896E-664A-4775-81E5-1BF216EFE89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9EC1A9-82CD-4193-B3F2-6A7D3D8EFD4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55D5CB-A1BD-429B-8532-F218F26ADD6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F7619-0B08-42F2-8735-8235C0A6E7D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90DFCA-1E70-4889-9E3A-B5EE99AB68C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73F942-DFF1-441F-89E1-77E203BEB13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90BBE1-B81B-4D02-9485-D7189235CCC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095359-331F-4DF9-826A-6F242DFD1A1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E308A533-9847-40E1-8F81-8928E6FD537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AU" dirty="0" smtClean="0"/>
              <a:t>Security: Software &amp; procedures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AU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868346"/>
          </a:xfrm>
        </p:spPr>
        <p:txBody>
          <a:bodyPr/>
          <a:lstStyle/>
          <a:p>
            <a:r>
              <a:rPr lang="en-AU" dirty="0" smtClean="0"/>
              <a:t>Incremental Backup</a:t>
            </a:r>
            <a:endParaRPr lang="en-AU" dirty="0"/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785795"/>
            <a:ext cx="8643997" cy="59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Security Procedures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AU" dirty="0" smtClean="0"/>
              <a:t>Storage</a:t>
            </a:r>
          </a:p>
          <a:p>
            <a:pPr lvl="1" eaLnBrk="1" hangingPunct="1">
              <a:lnSpc>
                <a:spcPct val="90000"/>
              </a:lnSpc>
            </a:pPr>
            <a:r>
              <a:rPr lang="en-AU" dirty="0" smtClean="0"/>
              <a:t>Backups:</a:t>
            </a:r>
          </a:p>
          <a:p>
            <a:pPr lvl="2" eaLnBrk="1" hangingPunct="1">
              <a:lnSpc>
                <a:spcPct val="90000"/>
              </a:lnSpc>
            </a:pPr>
            <a:r>
              <a:rPr lang="en-AU" dirty="0" smtClean="0"/>
              <a:t>Backup logs</a:t>
            </a:r>
          </a:p>
          <a:p>
            <a:pPr lvl="2" eaLnBrk="1" hangingPunct="1">
              <a:lnSpc>
                <a:spcPct val="90000"/>
              </a:lnSpc>
            </a:pPr>
            <a:r>
              <a:rPr lang="en-AU" dirty="0" smtClean="0"/>
              <a:t>Restoration logs</a:t>
            </a:r>
          </a:p>
          <a:p>
            <a:pPr lvl="2" eaLnBrk="1" hangingPunct="1">
              <a:lnSpc>
                <a:spcPct val="90000"/>
              </a:lnSpc>
            </a:pPr>
            <a:r>
              <a:rPr lang="en-AU" dirty="0" smtClean="0"/>
              <a:t>Volume name or number; where the backup data has come from.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686700" cy="511156"/>
          </a:xfrm>
        </p:spPr>
        <p:txBody>
          <a:bodyPr/>
          <a:lstStyle/>
          <a:p>
            <a:pPr eaLnBrk="1" hangingPunct="1"/>
            <a:r>
              <a:rPr lang="en-AU" dirty="0" smtClean="0"/>
              <a:t>Security Procedures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1285860"/>
            <a:ext cx="2286016" cy="52864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AU" sz="2800" dirty="0" smtClean="0"/>
              <a:t>Backup timeline</a:t>
            </a:r>
          </a:p>
          <a:p>
            <a:pPr lvl="1" eaLnBrk="1" hangingPunct="1">
              <a:lnSpc>
                <a:spcPct val="90000"/>
              </a:lnSpc>
            </a:pPr>
            <a:r>
              <a:rPr lang="en-AU" sz="1800" dirty="0" smtClean="0"/>
              <a:t>Grandparent-parent-child system</a:t>
            </a:r>
          </a:p>
          <a:p>
            <a:pPr lvl="1" eaLnBrk="1" hangingPunct="1">
              <a:lnSpc>
                <a:spcPct val="90000"/>
              </a:lnSpc>
            </a:pPr>
            <a:r>
              <a:rPr lang="en-AU" sz="1800" dirty="0" smtClean="0"/>
              <a:t>Incremental backup each day</a:t>
            </a:r>
          </a:p>
          <a:p>
            <a:pPr lvl="1" eaLnBrk="1" hangingPunct="1">
              <a:lnSpc>
                <a:spcPct val="90000"/>
              </a:lnSpc>
            </a:pPr>
            <a:r>
              <a:rPr lang="en-AU" sz="1800" dirty="0" smtClean="0"/>
              <a:t>Differential backup at end of each week</a:t>
            </a:r>
          </a:p>
          <a:p>
            <a:pPr lvl="1" eaLnBrk="1" hangingPunct="1">
              <a:lnSpc>
                <a:spcPct val="90000"/>
              </a:lnSpc>
            </a:pPr>
            <a:r>
              <a:rPr lang="en-AU" sz="1800" dirty="0" smtClean="0"/>
              <a:t>Full backup end of each month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357298"/>
            <a:ext cx="6083490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Security Procedures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AU" sz="2800" dirty="0" smtClean="0"/>
              <a:t>Location of backup files</a:t>
            </a:r>
          </a:p>
          <a:p>
            <a:pPr lvl="1" eaLnBrk="1" hangingPunct="1">
              <a:lnSpc>
                <a:spcPct val="90000"/>
              </a:lnSpc>
            </a:pPr>
            <a:r>
              <a:rPr lang="en-AU" sz="2400" dirty="0" smtClean="0"/>
              <a:t>Fireproof &amp; waterproof safe</a:t>
            </a:r>
          </a:p>
          <a:p>
            <a:pPr lvl="1" eaLnBrk="1" hangingPunct="1">
              <a:lnSpc>
                <a:spcPct val="90000"/>
              </a:lnSpc>
            </a:pPr>
            <a:r>
              <a:rPr lang="en-AU" sz="2400" dirty="0" smtClean="0"/>
              <a:t>Remote location, </a:t>
            </a:r>
            <a:r>
              <a:rPr lang="en-AU" sz="2400" dirty="0" err="1" smtClean="0"/>
              <a:t>eg</a:t>
            </a:r>
            <a:r>
              <a:rPr lang="en-AU" sz="2400" dirty="0" smtClean="0"/>
              <a:t>. another city</a:t>
            </a:r>
          </a:p>
          <a:p>
            <a:pPr lvl="1" eaLnBrk="1" hangingPunct="1">
              <a:lnSpc>
                <a:spcPct val="90000"/>
              </a:lnSpc>
            </a:pPr>
            <a:r>
              <a:rPr lang="en-AU" sz="2400" dirty="0" smtClean="0"/>
              <a:t>Off-site backup storage</a:t>
            </a:r>
          </a:p>
          <a:p>
            <a:pPr lvl="1" eaLnBrk="1" hangingPunct="1">
              <a:lnSpc>
                <a:spcPct val="90000"/>
              </a:lnSpc>
            </a:pPr>
            <a:r>
              <a:rPr lang="en-AU" sz="2400" dirty="0" smtClean="0"/>
              <a:t>Test backups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Security Procedures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AU" dirty="0" smtClean="0"/>
              <a:t>Archiving/destruction</a:t>
            </a:r>
          </a:p>
          <a:p>
            <a:pPr lvl="1" eaLnBrk="1" hangingPunct="1"/>
            <a:r>
              <a:rPr lang="en-AU" dirty="0" smtClean="0"/>
              <a:t>Legal reasons</a:t>
            </a:r>
          </a:p>
          <a:p>
            <a:pPr lvl="1" eaLnBrk="1" hangingPunct="1"/>
            <a:r>
              <a:rPr lang="en-AU" dirty="0" smtClean="0"/>
              <a:t>Stored on same type of media as backups</a:t>
            </a:r>
          </a:p>
          <a:p>
            <a:pPr lvl="1" eaLnBrk="1" hangingPunct="1"/>
            <a:r>
              <a:rPr lang="en-AU" dirty="0" smtClean="0"/>
              <a:t>Stored in similar locations</a:t>
            </a:r>
          </a:p>
          <a:p>
            <a:pPr lvl="1" eaLnBrk="1" hangingPunct="1"/>
            <a:r>
              <a:rPr lang="en-AU" dirty="0" smtClean="0"/>
              <a:t>Legacy system; an old system, </a:t>
            </a:r>
            <a:r>
              <a:rPr lang="en-AU" dirty="0" err="1" smtClean="0"/>
              <a:t>eg</a:t>
            </a:r>
            <a:r>
              <a:rPr lang="en-AU" dirty="0" smtClean="0"/>
              <a:t>. running old databases on old servers or mainframes.</a:t>
            </a:r>
          </a:p>
          <a:p>
            <a:pPr eaLnBrk="1" hangingPunct="1"/>
            <a:r>
              <a:rPr lang="en-AU" dirty="0" smtClean="0"/>
              <a:t>Disposal</a:t>
            </a:r>
          </a:p>
          <a:p>
            <a:pPr lvl="1" eaLnBrk="1" hangingPunct="1"/>
            <a:r>
              <a:rPr lang="en-AU" dirty="0" smtClean="0"/>
              <a:t>Policies required for disposal</a:t>
            </a:r>
          </a:p>
          <a:p>
            <a:pPr lvl="1" eaLnBrk="1" hangingPunct="1">
              <a:buFontTx/>
              <a:buNone/>
            </a:pPr>
            <a:endParaRPr lang="en-AU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Security, Software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Encryption: two types:</a:t>
            </a:r>
          </a:p>
          <a:p>
            <a:pPr lvl="1"/>
            <a:r>
              <a:rPr lang="en-AU" dirty="0" smtClean="0"/>
              <a:t>Symmetric-key encryption, sender &amp; receiver have the same key installed on their computers</a:t>
            </a:r>
          </a:p>
          <a:p>
            <a:pPr lvl="1"/>
            <a:r>
              <a:rPr lang="en-AU" dirty="0" smtClean="0"/>
              <a:t>Asymmetric-key encryption, (public-key encryption)</a:t>
            </a:r>
            <a:endParaRPr lang="en-AU" dirty="0"/>
          </a:p>
          <a:p>
            <a:pPr lvl="1"/>
            <a:r>
              <a:rPr lang="en-AU" dirty="0" smtClean="0"/>
              <a:t>Sender </a:t>
            </a:r>
            <a:r>
              <a:rPr lang="en-AU" dirty="0"/>
              <a:t>encrypts message or file using recipient’s public key</a:t>
            </a:r>
          </a:p>
          <a:p>
            <a:pPr lvl="1"/>
            <a:r>
              <a:rPr lang="en-AU" dirty="0"/>
              <a:t>Recipient decrypts using their private key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Encryption</a:t>
            </a:r>
            <a:endParaRPr lang="en-AU" dirty="0"/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191160"/>
            <a:ext cx="8484341" cy="5666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Security, Software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2800" dirty="0"/>
              <a:t>Network policies &amp; procedures</a:t>
            </a:r>
          </a:p>
          <a:p>
            <a:pPr lvl="1"/>
            <a:r>
              <a:rPr lang="en-AU" sz="2400" dirty="0"/>
              <a:t>Authentication, password</a:t>
            </a:r>
          </a:p>
          <a:p>
            <a:pPr lvl="1"/>
            <a:r>
              <a:rPr lang="en-AU" sz="2400" dirty="0"/>
              <a:t>Characteristics of a good password</a:t>
            </a:r>
          </a:p>
          <a:p>
            <a:pPr lvl="1"/>
            <a:r>
              <a:rPr lang="en-AU" sz="2400" dirty="0"/>
              <a:t>Authorisation &amp; permissions on a network</a:t>
            </a:r>
          </a:p>
          <a:p>
            <a:r>
              <a:rPr lang="en-AU" sz="2800" dirty="0"/>
              <a:t>Firewalls</a:t>
            </a:r>
          </a:p>
          <a:p>
            <a:pPr lvl="1"/>
            <a:r>
              <a:rPr lang="en-AU" sz="2400" dirty="0"/>
              <a:t>Restrict access to a network from outsiders and from insiders to certain information</a:t>
            </a:r>
          </a:p>
          <a:p>
            <a:pPr lvl="1"/>
            <a:r>
              <a:rPr lang="en-AU" sz="2400" dirty="0"/>
              <a:t>Combination of hardware and/or software</a:t>
            </a:r>
          </a:p>
          <a:p>
            <a:pPr lvl="1"/>
            <a:r>
              <a:rPr lang="en-AU" sz="2400" dirty="0"/>
              <a:t>Also provide protection against viruses &amp; hackers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Security, Software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Anti-virus software</a:t>
            </a:r>
          </a:p>
          <a:p>
            <a:pPr lvl="1"/>
            <a:r>
              <a:rPr lang="en-AU"/>
              <a:t>Update as often as available</a:t>
            </a:r>
          </a:p>
          <a:p>
            <a:pPr lvl="1"/>
            <a:r>
              <a:rPr lang="en-AU"/>
              <a:t>Scan for virus signatures</a:t>
            </a:r>
          </a:p>
          <a:p>
            <a:pPr lvl="1"/>
            <a:endParaRPr lang="en-A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Security Procedures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AU" dirty="0" smtClean="0"/>
              <a:t>Organisations require policies to define how an information system should be used.</a:t>
            </a:r>
          </a:p>
          <a:p>
            <a:pPr eaLnBrk="1" hangingPunct="1">
              <a:lnSpc>
                <a:spcPct val="90000"/>
              </a:lnSpc>
            </a:pPr>
            <a:r>
              <a:rPr lang="en-AU" dirty="0" smtClean="0"/>
              <a:t>Communication</a:t>
            </a:r>
          </a:p>
          <a:p>
            <a:pPr lvl="1" eaLnBrk="1" hangingPunct="1">
              <a:lnSpc>
                <a:spcPct val="90000"/>
              </a:lnSpc>
            </a:pPr>
            <a:r>
              <a:rPr lang="en-AU" dirty="0" smtClean="0"/>
              <a:t>Faxes</a:t>
            </a:r>
          </a:p>
          <a:p>
            <a:pPr lvl="1" eaLnBrk="1" hangingPunct="1">
              <a:lnSpc>
                <a:spcPct val="90000"/>
              </a:lnSpc>
            </a:pPr>
            <a:r>
              <a:rPr lang="en-AU" dirty="0" smtClean="0"/>
              <a:t>Email</a:t>
            </a:r>
          </a:p>
          <a:p>
            <a:pPr lvl="2" eaLnBrk="1" hangingPunct="1">
              <a:lnSpc>
                <a:spcPct val="90000"/>
              </a:lnSpc>
            </a:pPr>
            <a:r>
              <a:rPr lang="en-AU" dirty="0" smtClean="0"/>
              <a:t>Conventions: subject heading &amp; message priority; signature of person sending it; privacy disclaimer at end of email; use of appropriate language; attachments sent in appropriate format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Security Procedures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AU" smtClean="0"/>
              <a:t>Storage</a:t>
            </a:r>
          </a:p>
          <a:p>
            <a:pPr lvl="1" eaLnBrk="1" hangingPunct="1"/>
            <a:r>
              <a:rPr lang="en-AU" smtClean="0"/>
              <a:t>File-naming conventions:</a:t>
            </a:r>
          </a:p>
          <a:p>
            <a:pPr lvl="2" eaLnBrk="1" hangingPunct="1"/>
            <a:r>
              <a:rPr lang="en-AU" smtClean="0"/>
              <a:t>Include datestamp, eg. newsletter 2006-11.doc</a:t>
            </a:r>
          </a:p>
          <a:p>
            <a:pPr lvl="2" eaLnBrk="1" hangingPunct="1"/>
            <a:r>
              <a:rPr lang="en-AU" smtClean="0"/>
              <a:t>Variation, newsletter 2006-11 v3.doc</a:t>
            </a:r>
          </a:p>
          <a:p>
            <a:pPr lvl="2" eaLnBrk="1" hangingPunct="1"/>
            <a:r>
              <a:rPr lang="en-AU" smtClean="0"/>
              <a:t>Sequential file-naming convention, newsletter 2006-11 03oct.doc</a:t>
            </a:r>
          </a:p>
          <a:p>
            <a:pPr lvl="2" eaLnBrk="1" hangingPunct="1"/>
            <a:r>
              <a:rPr lang="en-AU" smtClean="0"/>
              <a:t>Name, meaningful</a:t>
            </a:r>
          </a:p>
          <a:p>
            <a:pPr lvl="1" eaLnBrk="1" hangingPunct="1"/>
            <a:r>
              <a:rPr lang="en-AU" smtClean="0"/>
              <a:t>Location of files</a:t>
            </a:r>
          </a:p>
          <a:p>
            <a:pPr lvl="2" eaLnBrk="1" hangingPunct="1"/>
            <a:r>
              <a:rPr lang="en-AU" smtClean="0"/>
              <a:t>Use of a directory structure</a:t>
            </a:r>
          </a:p>
          <a:p>
            <a:pPr eaLnBrk="1" hangingPunct="1"/>
            <a:endParaRPr lang="en-AU" smtClean="0"/>
          </a:p>
          <a:p>
            <a:pPr lvl="2" eaLnBrk="1" hangingPunct="1"/>
            <a:endParaRPr lang="en-AU" smtClean="0"/>
          </a:p>
          <a:p>
            <a:pPr lvl="1" eaLnBrk="1" hangingPunct="1"/>
            <a:endParaRPr lang="en-AU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Security Procedures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4422"/>
            <a:ext cx="8329642" cy="564357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AU" dirty="0" smtClean="0"/>
              <a:t>Storage</a:t>
            </a:r>
          </a:p>
          <a:p>
            <a:pPr lvl="1" eaLnBrk="1" hangingPunct="1">
              <a:lnSpc>
                <a:spcPct val="90000"/>
              </a:lnSpc>
            </a:pPr>
            <a:r>
              <a:rPr lang="en-AU" dirty="0" smtClean="0"/>
              <a:t>Backups:</a:t>
            </a:r>
          </a:p>
          <a:p>
            <a:pPr lvl="2" eaLnBrk="1" hangingPunct="1">
              <a:lnSpc>
                <a:spcPct val="90000"/>
              </a:lnSpc>
            </a:pPr>
            <a:r>
              <a:rPr lang="en-AU" dirty="0" smtClean="0"/>
              <a:t>Full backup, all files</a:t>
            </a:r>
          </a:p>
          <a:p>
            <a:pPr lvl="2" eaLnBrk="1" hangingPunct="1">
              <a:lnSpc>
                <a:spcPct val="90000"/>
              </a:lnSpc>
            </a:pPr>
            <a:r>
              <a:rPr lang="en-AU" dirty="0" smtClean="0"/>
              <a:t>Differential backup, files that have changed since last full backup, uses only 2 media</a:t>
            </a:r>
          </a:p>
          <a:p>
            <a:pPr lvl="2" eaLnBrk="1" hangingPunct="1">
              <a:lnSpc>
                <a:spcPct val="90000"/>
              </a:lnSpc>
            </a:pPr>
            <a:r>
              <a:rPr lang="en-AU" dirty="0" smtClean="0"/>
              <a:t>Restoration of files involve restoring files from the full backup and then from the differential backup</a:t>
            </a:r>
          </a:p>
          <a:p>
            <a:pPr lvl="2" eaLnBrk="1" hangingPunct="1">
              <a:lnSpc>
                <a:spcPct val="90000"/>
              </a:lnSpc>
            </a:pPr>
            <a:r>
              <a:rPr lang="en-AU" dirty="0" smtClean="0"/>
              <a:t>Incremental backup, files changed only back up data that has changed since the last incremental backup </a:t>
            </a:r>
          </a:p>
          <a:p>
            <a:pPr lvl="3" eaLnBrk="1" hangingPunct="1">
              <a:lnSpc>
                <a:spcPct val="90000"/>
              </a:lnSpc>
            </a:pPr>
            <a:r>
              <a:rPr lang="en-AU" dirty="0" smtClean="0"/>
              <a:t>Smaller, faster than differential</a:t>
            </a:r>
          </a:p>
          <a:p>
            <a:pPr lvl="3" eaLnBrk="1" hangingPunct="1">
              <a:lnSpc>
                <a:spcPct val="90000"/>
              </a:lnSpc>
            </a:pPr>
            <a:r>
              <a:rPr lang="en-AU" dirty="0" smtClean="0"/>
              <a:t>Incremental backups give much greater flexibility they take longer to restore because the backup has to be reconstituted from the last full backup and all the incremental backups since.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Differential Backup</a:t>
            </a:r>
            <a:endParaRPr lang="en-AU" dirty="0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7" y="1052278"/>
            <a:ext cx="8618612" cy="5519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401</Words>
  <Application>Microsoft Office PowerPoint</Application>
  <PresentationFormat>On-screen Show (4:3)</PresentationFormat>
  <Paragraphs>74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Default Design</vt:lpstr>
      <vt:lpstr>Security: Software &amp; procedures</vt:lpstr>
      <vt:lpstr>Security, Software</vt:lpstr>
      <vt:lpstr>Encryption</vt:lpstr>
      <vt:lpstr>Security, Software</vt:lpstr>
      <vt:lpstr>Security, Software</vt:lpstr>
      <vt:lpstr>Security Procedures</vt:lpstr>
      <vt:lpstr>Security Procedures</vt:lpstr>
      <vt:lpstr>Security Procedures</vt:lpstr>
      <vt:lpstr>Differential Backup</vt:lpstr>
      <vt:lpstr>Incremental Backup</vt:lpstr>
      <vt:lpstr>Security Procedures</vt:lpstr>
      <vt:lpstr>Security Procedures</vt:lpstr>
      <vt:lpstr>Security Procedures</vt:lpstr>
      <vt:lpstr>Security Procedures</vt:lpstr>
    </vt:vector>
  </TitlesOfParts>
  <Company>Department of Education and Training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Security, Security Procedures</dc:title>
  <dc:creator>Kelvin Baird</dc:creator>
  <cp:lastModifiedBy>01421606</cp:lastModifiedBy>
  <cp:revision>11</cp:revision>
  <dcterms:created xsi:type="dcterms:W3CDTF">2007-07-11T03:26:59Z</dcterms:created>
  <dcterms:modified xsi:type="dcterms:W3CDTF">2011-07-06T08:07:21Z</dcterms:modified>
</cp:coreProperties>
</file>